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sldIdLst>
    <p:sldId id="256" r:id="rId6"/>
    <p:sldId id="257" r:id="rId7"/>
    <p:sldId id="258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9" r:id="rId17"/>
    <p:sldId id="270" r:id="rId18"/>
    <p:sldId id="271" r:id="rId19"/>
    <p:sldId id="272" r:id="rId20"/>
    <p:sldId id="273" r:id="rId21"/>
  </p:sldIdLst>
  <p:sldSz cx="9144000" cy="6858000" type="screen4x3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858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320" cy="6809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320" cy="6809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320" cy="6809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320" cy="6809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320" cy="6809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0" y="0"/>
            <a:ext cx="9138600" cy="5192640"/>
          </a:xfrm>
          <a:custGeom>
            <a:avLst/>
            <a:gdLst/>
            <a:ahLst/>
            <a:cxnLst/>
            <a:rect l="l" t="t" r="r" b="b"/>
            <a:pathLst>
              <a:path w="28001" h="11685">
                <a:moveTo>
                  <a:pt x="0" y="11684"/>
                </a:moveTo>
                <a:cubicBezTo>
                  <a:pt x="0" y="7789"/>
                  <a:pt x="0" y="3895"/>
                  <a:pt x="0" y="0"/>
                </a:cubicBezTo>
                <a:cubicBezTo>
                  <a:pt x="9333" y="0"/>
                  <a:pt x="18667" y="0"/>
                  <a:pt x="28000" y="0"/>
                </a:cubicBezTo>
                <a:cubicBezTo>
                  <a:pt x="28000" y="3895"/>
                  <a:pt x="28000" y="7789"/>
                  <a:pt x="28000" y="11684"/>
                </a:cubicBezTo>
                <a:cubicBezTo>
                  <a:pt x="18667" y="11684"/>
                  <a:pt x="9333" y="11684"/>
                  <a:pt x="0" y="11684"/>
                </a:cubicBezTo>
              </a:path>
            </a:pathLst>
          </a:cu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1" name="CustomShape 2"/>
          <p:cNvSpPr/>
          <p:nvPr/>
        </p:nvSpPr>
        <p:spPr>
          <a:xfrm>
            <a:off x="181080" y="5142240"/>
            <a:ext cx="2968200" cy="196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By: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John Hani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Mohamed Nashaat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Mostafa Ahmed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Zeyad Emad </a:t>
            </a:r>
            <a:r>
              <a:rPr lang="en-US" sz="1600" b="0" strike="noStrike" spc="-1">
                <a:solidFill>
                  <a:srgbClr val="808080"/>
                </a:solidFill>
                <a:latin typeface="Arial"/>
                <a:ea typeface="DejaVu Sans"/>
              </a:rPr>
              <a:t>(Team Leader)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</p:txBody>
      </p:sp>
      <p:sp>
        <p:nvSpPr>
          <p:cNvPr id="192" name="CustomShape 3"/>
          <p:cNvSpPr/>
          <p:nvPr/>
        </p:nvSpPr>
        <p:spPr>
          <a:xfrm>
            <a:off x="4295520" y="5308200"/>
            <a:ext cx="2668680" cy="176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Under supervision of 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Dr. Eslam Amer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Eng. Menna Gamil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193" name="CustomShape 4"/>
          <p:cNvSpPr/>
          <p:nvPr/>
        </p:nvSpPr>
        <p:spPr>
          <a:xfrm>
            <a:off x="3150720" y="4164840"/>
            <a:ext cx="5984280" cy="1138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  <a:ea typeface="DejaVu Sans"/>
              </a:rPr>
              <a:t>Cyberbullying Detection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194" name="Picture 2"/>
          <p:cNvPicPr/>
          <p:nvPr/>
        </p:nvPicPr>
        <p:blipFill>
          <a:blip r:embed="rId3"/>
          <a:stretch/>
        </p:blipFill>
        <p:spPr>
          <a:xfrm>
            <a:off x="7131240" y="5546520"/>
            <a:ext cx="1803240" cy="1152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  <a:ea typeface="DejaVu Sans"/>
              </a:rPr>
              <a:t>Use Case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270" name="Picture 170"/>
          <p:cNvPicPr/>
          <p:nvPr/>
        </p:nvPicPr>
        <p:blipFill>
          <a:blip r:embed="rId2"/>
          <a:stretch/>
        </p:blipFill>
        <p:spPr>
          <a:xfrm>
            <a:off x="7589520" y="91800"/>
            <a:ext cx="1554120" cy="1233000"/>
          </a:xfrm>
          <a:prstGeom prst="rect">
            <a:avLst/>
          </a:prstGeom>
          <a:ln>
            <a:noFill/>
          </a:ln>
        </p:spPr>
      </p:pic>
      <p:pic>
        <p:nvPicPr>
          <p:cNvPr id="271" name="Picture 2"/>
          <p:cNvPicPr/>
          <p:nvPr/>
        </p:nvPicPr>
        <p:blipFill>
          <a:blip r:embed="rId3"/>
          <a:stretch/>
        </p:blipFill>
        <p:spPr>
          <a:xfrm>
            <a:off x="822960" y="1423800"/>
            <a:ext cx="7385760" cy="4379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2209680" y="304920"/>
            <a:ext cx="47239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  <a:ea typeface="DejaVu Sans"/>
              </a:rPr>
              <a:t>Block Diagram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273" name="Picture 3"/>
          <p:cNvPicPr/>
          <p:nvPr/>
        </p:nvPicPr>
        <p:blipFill>
          <a:blip r:embed="rId2"/>
          <a:stretch/>
        </p:blipFill>
        <p:spPr>
          <a:xfrm>
            <a:off x="376200" y="1447920"/>
            <a:ext cx="8391240" cy="5143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1728720" y="457200"/>
            <a:ext cx="624816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  <a:ea typeface="DejaVu Sans"/>
              </a:rPr>
              <a:t>Data Flow Diagram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278" name="Picture 3"/>
          <p:cNvPicPr/>
          <p:nvPr/>
        </p:nvPicPr>
        <p:blipFill>
          <a:blip r:embed="rId2"/>
          <a:stretch/>
        </p:blipFill>
        <p:spPr>
          <a:xfrm>
            <a:off x="566640" y="1981080"/>
            <a:ext cx="8010000" cy="3914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2834640" y="-92160"/>
            <a:ext cx="3580200" cy="75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  <a:ea typeface="DejaVu Sans"/>
              </a:rPr>
              <a:t>Class Diagram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280" name="Picture 244"/>
          <p:cNvPicPr/>
          <p:nvPr/>
        </p:nvPicPr>
        <p:blipFill>
          <a:blip r:embed="rId2"/>
          <a:stretch/>
        </p:blipFill>
        <p:spPr>
          <a:xfrm rot="3600">
            <a:off x="276840" y="615960"/>
            <a:ext cx="7399800" cy="6237000"/>
          </a:xfrm>
          <a:prstGeom prst="rect">
            <a:avLst/>
          </a:prstGeom>
          <a:ln>
            <a:noFill/>
          </a:ln>
        </p:spPr>
      </p:pic>
      <p:pic>
        <p:nvPicPr>
          <p:cNvPr id="281" name="Picture 170"/>
          <p:cNvPicPr/>
          <p:nvPr/>
        </p:nvPicPr>
        <p:blipFill>
          <a:blip r:embed="rId3"/>
          <a:stretch/>
        </p:blipFill>
        <p:spPr>
          <a:xfrm>
            <a:off x="7589520" y="91800"/>
            <a:ext cx="1554120" cy="1233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2465280" y="526320"/>
            <a:ext cx="4700880" cy="75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System Overview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283" name="Picture 282"/>
          <p:cNvPicPr/>
          <p:nvPr/>
        </p:nvPicPr>
        <p:blipFill>
          <a:blip r:embed="rId2"/>
          <a:stretch/>
        </p:blipFill>
        <p:spPr>
          <a:xfrm>
            <a:off x="385200" y="1286280"/>
            <a:ext cx="8353080" cy="5563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Picture 4"/>
          <p:cNvPicPr/>
          <p:nvPr/>
        </p:nvPicPr>
        <p:blipFill>
          <a:blip r:embed="rId2"/>
          <a:stretch/>
        </p:blipFill>
        <p:spPr>
          <a:xfrm>
            <a:off x="99360" y="1829520"/>
            <a:ext cx="1637640" cy="4113720"/>
          </a:xfrm>
          <a:prstGeom prst="rect">
            <a:avLst/>
          </a:prstGeom>
          <a:ln>
            <a:noFill/>
          </a:ln>
        </p:spPr>
      </p:pic>
      <p:pic>
        <p:nvPicPr>
          <p:cNvPr id="285" name="Picture 6"/>
          <p:cNvPicPr/>
          <p:nvPr/>
        </p:nvPicPr>
        <p:blipFill>
          <a:blip r:embed="rId3"/>
          <a:stretch/>
        </p:blipFill>
        <p:spPr>
          <a:xfrm>
            <a:off x="1828800" y="1829520"/>
            <a:ext cx="1637640" cy="4113720"/>
          </a:xfrm>
          <a:prstGeom prst="rect">
            <a:avLst/>
          </a:prstGeom>
          <a:ln>
            <a:noFill/>
          </a:ln>
        </p:spPr>
      </p:pic>
      <p:pic>
        <p:nvPicPr>
          <p:cNvPr id="286" name="Picture 8"/>
          <p:cNvPicPr/>
          <p:nvPr/>
        </p:nvPicPr>
        <p:blipFill>
          <a:blip r:embed="rId4"/>
          <a:stretch/>
        </p:blipFill>
        <p:spPr>
          <a:xfrm>
            <a:off x="3566160" y="1828800"/>
            <a:ext cx="1637640" cy="4113720"/>
          </a:xfrm>
          <a:prstGeom prst="rect">
            <a:avLst/>
          </a:prstGeom>
          <a:ln>
            <a:noFill/>
          </a:ln>
        </p:spPr>
      </p:pic>
      <p:pic>
        <p:nvPicPr>
          <p:cNvPr id="287" name="Picture 10"/>
          <p:cNvPicPr/>
          <p:nvPr/>
        </p:nvPicPr>
        <p:blipFill>
          <a:blip r:embed="rId5"/>
          <a:stretch/>
        </p:blipFill>
        <p:spPr>
          <a:xfrm>
            <a:off x="5303520" y="1828800"/>
            <a:ext cx="1637640" cy="4113720"/>
          </a:xfrm>
          <a:prstGeom prst="rect">
            <a:avLst/>
          </a:prstGeom>
          <a:ln>
            <a:noFill/>
          </a:ln>
        </p:spPr>
      </p:pic>
      <p:sp>
        <p:nvSpPr>
          <p:cNvPr id="288" name="CustomShape 1"/>
          <p:cNvSpPr/>
          <p:nvPr/>
        </p:nvSpPr>
        <p:spPr>
          <a:xfrm>
            <a:off x="3457080" y="159480"/>
            <a:ext cx="2056320" cy="63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GUI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289" name="Picture 251"/>
          <p:cNvPicPr/>
          <p:nvPr/>
        </p:nvPicPr>
        <p:blipFill>
          <a:blip r:embed="rId6"/>
          <a:stretch/>
        </p:blipFill>
        <p:spPr>
          <a:xfrm>
            <a:off x="7132320" y="1821600"/>
            <a:ext cx="2012760" cy="3481560"/>
          </a:xfrm>
          <a:prstGeom prst="rect">
            <a:avLst/>
          </a:prstGeom>
          <a:ln>
            <a:noFill/>
          </a:ln>
        </p:spPr>
      </p:pic>
      <p:pic>
        <p:nvPicPr>
          <p:cNvPr id="290" name="Picture 170"/>
          <p:cNvPicPr/>
          <p:nvPr/>
        </p:nvPicPr>
        <p:blipFill>
          <a:blip r:embed="rId7"/>
          <a:stretch/>
        </p:blipFill>
        <p:spPr>
          <a:xfrm>
            <a:off x="7589520" y="91800"/>
            <a:ext cx="1554120" cy="1233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3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8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3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3457080" y="159480"/>
            <a:ext cx="2056320" cy="63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Demo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292" name="Picture 170"/>
          <p:cNvPicPr/>
          <p:nvPr/>
        </p:nvPicPr>
        <p:blipFill>
          <a:blip r:embed="rId2"/>
          <a:stretch/>
        </p:blipFill>
        <p:spPr>
          <a:xfrm>
            <a:off x="7589520" y="91800"/>
            <a:ext cx="1554120" cy="1233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icture 4"/>
          <p:cNvPicPr/>
          <p:nvPr/>
        </p:nvPicPr>
        <p:blipFill>
          <a:blip r:embed="rId2"/>
          <a:stretch/>
        </p:blipFill>
        <p:spPr>
          <a:xfrm>
            <a:off x="152280" y="990720"/>
            <a:ext cx="3242880" cy="891360"/>
          </a:xfrm>
          <a:prstGeom prst="rect">
            <a:avLst/>
          </a:prstGeom>
          <a:ln>
            <a:noFill/>
          </a:ln>
        </p:spPr>
      </p:pic>
      <p:pic>
        <p:nvPicPr>
          <p:cNvPr id="197" name="Picture 5"/>
          <p:cNvPicPr/>
          <p:nvPr/>
        </p:nvPicPr>
        <p:blipFill>
          <a:blip r:embed="rId3"/>
          <a:stretch/>
        </p:blipFill>
        <p:spPr>
          <a:xfrm>
            <a:off x="0" y="1882800"/>
            <a:ext cx="3885120" cy="918360"/>
          </a:xfrm>
          <a:prstGeom prst="rect">
            <a:avLst/>
          </a:prstGeom>
          <a:ln>
            <a:noFill/>
          </a:ln>
        </p:spPr>
      </p:pic>
      <p:sp>
        <p:nvSpPr>
          <p:cNvPr id="198" name="CustomShape 1"/>
          <p:cNvSpPr/>
          <p:nvPr/>
        </p:nvSpPr>
        <p:spPr>
          <a:xfrm>
            <a:off x="2819520" y="1208160"/>
            <a:ext cx="1827720" cy="45612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199" name="Picture 6"/>
          <p:cNvPicPr/>
          <p:nvPr/>
        </p:nvPicPr>
        <p:blipFill>
          <a:blip r:embed="rId4"/>
          <a:stretch/>
        </p:blipFill>
        <p:spPr>
          <a:xfrm>
            <a:off x="4648320" y="1080720"/>
            <a:ext cx="3580200" cy="793080"/>
          </a:xfrm>
          <a:prstGeom prst="rect">
            <a:avLst/>
          </a:prstGeom>
          <a:ln>
            <a:noFill/>
          </a:ln>
        </p:spPr>
      </p:pic>
      <p:sp>
        <p:nvSpPr>
          <p:cNvPr id="200" name="CustomShape 2"/>
          <p:cNvSpPr/>
          <p:nvPr/>
        </p:nvSpPr>
        <p:spPr>
          <a:xfrm>
            <a:off x="5029200" y="1208160"/>
            <a:ext cx="989640" cy="36396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You’re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1" name="CustomShape 3"/>
          <p:cNvSpPr/>
          <p:nvPr/>
        </p:nvSpPr>
        <p:spPr>
          <a:xfrm>
            <a:off x="6438960" y="1208160"/>
            <a:ext cx="1180080" cy="363960"/>
          </a:xfrm>
          <a:prstGeom prst="rect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Trash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2" name="CustomShape 4"/>
          <p:cNvSpPr/>
          <p:nvPr/>
        </p:nvSpPr>
        <p:spPr>
          <a:xfrm rot="5400000">
            <a:off x="4396320" y="2264040"/>
            <a:ext cx="1827720" cy="45612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03" name="CustomShape 5"/>
          <p:cNvSpPr/>
          <p:nvPr/>
        </p:nvSpPr>
        <p:spPr>
          <a:xfrm>
            <a:off x="3733920" y="3407040"/>
            <a:ext cx="2208600" cy="91260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Personal pronoun</a:t>
            </a:r>
            <a:r>
              <a:t/>
            </a:r>
            <a:br/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used when directly addressing people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4" name="CustomShape 6"/>
          <p:cNvSpPr/>
          <p:nvPr/>
        </p:nvSpPr>
        <p:spPr>
          <a:xfrm rot="5400000">
            <a:off x="6249600" y="2264040"/>
            <a:ext cx="1827720" cy="45612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05" name="CustomShape 7"/>
          <p:cNvSpPr/>
          <p:nvPr/>
        </p:nvSpPr>
        <p:spPr>
          <a:xfrm>
            <a:off x="6438960" y="3407040"/>
            <a:ext cx="2170800" cy="1461240"/>
          </a:xfrm>
          <a:prstGeom prst="rect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An offensive word when combined with personal pronouns creates a cyberbullying sample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06" name="Picture 170"/>
          <p:cNvPicPr/>
          <p:nvPr/>
        </p:nvPicPr>
        <p:blipFill>
          <a:blip r:embed="rId5"/>
          <a:stretch/>
        </p:blipFill>
        <p:spPr>
          <a:xfrm>
            <a:off x="7863840" y="91800"/>
            <a:ext cx="1279800" cy="1015200"/>
          </a:xfrm>
          <a:prstGeom prst="rect">
            <a:avLst/>
          </a:prstGeom>
          <a:ln>
            <a:noFill/>
          </a:ln>
        </p:spPr>
      </p:pic>
      <p:grpSp>
        <p:nvGrpSpPr>
          <p:cNvPr id="3" name="Group 2"/>
          <p:cNvGrpSpPr/>
          <p:nvPr/>
        </p:nvGrpSpPr>
        <p:grpSpPr>
          <a:xfrm>
            <a:off x="289800" y="2821680"/>
            <a:ext cx="3242880" cy="974880"/>
            <a:chOff x="289800" y="2821680"/>
            <a:chExt cx="3242880" cy="974880"/>
          </a:xfrm>
        </p:grpSpPr>
        <p:pic>
          <p:nvPicPr>
            <p:cNvPr id="195" name="Picture 3"/>
            <p:cNvPicPr/>
            <p:nvPr/>
          </p:nvPicPr>
          <p:blipFill>
            <a:blip r:embed="rId6"/>
            <a:stretch/>
          </p:blipFill>
          <p:spPr>
            <a:xfrm>
              <a:off x="289800" y="2821680"/>
              <a:ext cx="3242880" cy="974880"/>
            </a:xfrm>
            <a:prstGeom prst="rect">
              <a:avLst/>
            </a:prstGeom>
            <a:ln>
              <a:noFill/>
            </a:ln>
          </p:spPr>
        </p:pic>
        <p:sp>
          <p:nvSpPr>
            <p:cNvPr id="207" name="CustomShape 8"/>
            <p:cNvSpPr/>
            <p:nvPr/>
          </p:nvSpPr>
          <p:spPr>
            <a:xfrm>
              <a:off x="1371600" y="3218400"/>
              <a:ext cx="304560" cy="181800"/>
            </a:xfrm>
            <a:prstGeom prst="rect">
              <a:avLst/>
            </a:prstGeom>
            <a:solidFill>
              <a:srgbClr val="FF0000"/>
            </a:solidFill>
            <a:ln>
              <a:rou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/>
          </p:style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 additive="repl">
                                        <p:cTn id="30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60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6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6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70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7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7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7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8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85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icture 2"/>
          <p:cNvPicPr/>
          <p:nvPr/>
        </p:nvPicPr>
        <p:blipFill>
          <a:blip r:embed="rId2"/>
          <a:stretch/>
        </p:blipFill>
        <p:spPr>
          <a:xfrm>
            <a:off x="4965480" y="1667880"/>
            <a:ext cx="3427920" cy="1289520"/>
          </a:xfrm>
          <a:prstGeom prst="rect">
            <a:avLst/>
          </a:prstGeom>
          <a:ln>
            <a:noFill/>
          </a:ln>
        </p:spPr>
      </p:pic>
      <p:sp>
        <p:nvSpPr>
          <p:cNvPr id="209" name="CustomShape 1"/>
          <p:cNvSpPr/>
          <p:nvPr/>
        </p:nvSpPr>
        <p:spPr>
          <a:xfrm>
            <a:off x="5224680" y="1882800"/>
            <a:ext cx="608400" cy="363960"/>
          </a:xfrm>
          <a:prstGeom prst="rect">
            <a:avLst/>
          </a:prstGeom>
          <a:ln>
            <a:solidFill>
              <a:schemeClr val="tx1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Why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5963040" y="1882440"/>
            <a:ext cx="716040" cy="36396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Don’t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12" name="Picture 4"/>
          <p:cNvPicPr/>
          <p:nvPr/>
        </p:nvPicPr>
        <p:blipFill>
          <a:blip r:embed="rId3"/>
          <a:stretch/>
        </p:blipFill>
        <p:spPr>
          <a:xfrm>
            <a:off x="152280" y="990720"/>
            <a:ext cx="3242880" cy="891360"/>
          </a:xfrm>
          <a:prstGeom prst="rect">
            <a:avLst/>
          </a:prstGeom>
          <a:ln>
            <a:noFill/>
          </a:ln>
        </p:spPr>
      </p:pic>
      <p:pic>
        <p:nvPicPr>
          <p:cNvPr id="213" name="Picture 5"/>
          <p:cNvPicPr/>
          <p:nvPr/>
        </p:nvPicPr>
        <p:blipFill>
          <a:blip r:embed="rId4"/>
          <a:stretch/>
        </p:blipFill>
        <p:spPr>
          <a:xfrm>
            <a:off x="0" y="1882800"/>
            <a:ext cx="3885120" cy="918360"/>
          </a:xfrm>
          <a:prstGeom prst="rect">
            <a:avLst/>
          </a:prstGeom>
          <a:ln>
            <a:noFill/>
          </a:ln>
        </p:spPr>
      </p:pic>
      <p:sp>
        <p:nvSpPr>
          <p:cNvPr id="214" name="CustomShape 3"/>
          <p:cNvSpPr/>
          <p:nvPr/>
        </p:nvSpPr>
        <p:spPr>
          <a:xfrm>
            <a:off x="3962520" y="2113920"/>
            <a:ext cx="1065600" cy="45612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15" name="CustomShape 4"/>
          <p:cNvSpPr/>
          <p:nvPr/>
        </p:nvSpPr>
        <p:spPr>
          <a:xfrm>
            <a:off x="6858000" y="1889280"/>
            <a:ext cx="761040" cy="36396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you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6" name="CustomShape 5"/>
          <p:cNvSpPr/>
          <p:nvPr/>
        </p:nvSpPr>
        <p:spPr>
          <a:xfrm>
            <a:off x="5509080" y="2346480"/>
            <a:ext cx="432360" cy="36396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go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7" name="CustomShape 6"/>
          <p:cNvSpPr/>
          <p:nvPr/>
        </p:nvSpPr>
        <p:spPr>
          <a:xfrm>
            <a:off x="6172200" y="2346480"/>
            <a:ext cx="913320" cy="363960"/>
          </a:xfrm>
          <a:prstGeom prst="rect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kys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8" name="CustomShape 7"/>
          <p:cNvSpPr/>
          <p:nvPr/>
        </p:nvSpPr>
        <p:spPr>
          <a:xfrm rot="5400000">
            <a:off x="5538240" y="3401640"/>
            <a:ext cx="1827720" cy="45612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19" name="CustomShape 8"/>
          <p:cNvSpPr/>
          <p:nvPr/>
        </p:nvSpPr>
        <p:spPr>
          <a:xfrm>
            <a:off x="4267080" y="4544640"/>
            <a:ext cx="4342320" cy="912600"/>
          </a:xfrm>
          <a:prstGeom prst="rect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Kys is a slang word which stand for kill yourself also considered as a cyberbullying sample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20" name="Picture 170"/>
          <p:cNvPicPr/>
          <p:nvPr/>
        </p:nvPicPr>
        <p:blipFill>
          <a:blip r:embed="rId5"/>
          <a:stretch/>
        </p:blipFill>
        <p:spPr>
          <a:xfrm>
            <a:off x="7589520" y="91800"/>
            <a:ext cx="1554120" cy="1233000"/>
          </a:xfrm>
          <a:prstGeom prst="rect">
            <a:avLst/>
          </a:prstGeom>
          <a:ln>
            <a:noFill/>
          </a:ln>
        </p:spPr>
      </p:pic>
      <p:sp>
        <p:nvSpPr>
          <p:cNvPr id="221" name="CustomShape 9"/>
          <p:cNvSpPr/>
          <p:nvPr/>
        </p:nvSpPr>
        <p:spPr>
          <a:xfrm>
            <a:off x="2724840" y="6488640"/>
            <a:ext cx="6433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371600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http://www.noswearing.com/dictionary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89800" y="2821680"/>
            <a:ext cx="3242880" cy="974880"/>
            <a:chOff x="289800" y="2821680"/>
            <a:chExt cx="3242880" cy="974880"/>
          </a:xfrm>
        </p:grpSpPr>
        <p:pic>
          <p:nvPicPr>
            <p:cNvPr id="211" name="Picture 3"/>
            <p:cNvPicPr/>
            <p:nvPr/>
          </p:nvPicPr>
          <p:blipFill>
            <a:blip r:embed="rId6"/>
            <a:stretch/>
          </p:blipFill>
          <p:spPr>
            <a:xfrm>
              <a:off x="289800" y="2821680"/>
              <a:ext cx="3242880" cy="974880"/>
            </a:xfrm>
            <a:prstGeom prst="rect">
              <a:avLst/>
            </a:prstGeom>
            <a:ln>
              <a:noFill/>
            </a:ln>
          </p:spPr>
        </p:pic>
        <p:sp>
          <p:nvSpPr>
            <p:cNvPr id="222" name="CustomShape 10"/>
            <p:cNvSpPr/>
            <p:nvPr/>
          </p:nvSpPr>
          <p:spPr>
            <a:xfrm>
              <a:off x="1371600" y="3218400"/>
              <a:ext cx="304560" cy="181800"/>
            </a:xfrm>
            <a:prstGeom prst="rect">
              <a:avLst/>
            </a:prstGeom>
            <a:solidFill>
              <a:srgbClr val="FF0000"/>
            </a:solidFill>
            <a:ln>
              <a:rou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/>
          </p:style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 additive="repl">
                                        <p:cTn id="1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51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54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5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6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6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6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69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7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7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Picture 2"/>
          <p:cNvPicPr/>
          <p:nvPr/>
        </p:nvPicPr>
        <p:blipFill>
          <a:blip r:embed="rId2"/>
          <a:stretch/>
        </p:blipFill>
        <p:spPr>
          <a:xfrm>
            <a:off x="1828800" y="0"/>
            <a:ext cx="5856840" cy="6871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685800" y="304920"/>
            <a:ext cx="7771320" cy="146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  <a:ea typeface="DejaVu Sans"/>
              </a:rPr>
              <a:t>Objective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1295280" y="2895480"/>
            <a:ext cx="6399720" cy="175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55000" lnSpcReduction="10000"/>
          </a:bodyPr>
          <a:lstStyle/>
          <a:p>
            <a:pPr marL="216000" indent="-211680" algn="ctr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In previous cyberbullying detection frameworks there has been a problem in detecting </a:t>
            </a:r>
            <a:r>
              <a:rPr lang="en-US" sz="3200" b="1" strike="noStrike" spc="-1">
                <a:solidFill>
                  <a:srgbClr val="ED1C24"/>
                </a:solidFill>
                <a:latin typeface="Arial"/>
                <a:ea typeface="DejaVu Sans"/>
              </a:rPr>
              <a:t>false positive</a:t>
            </a: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 cyberbullied cases. 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</a:pPr>
            <a:endParaRPr lang="en-US" sz="3200" b="0" strike="noStrike" spc="-1">
              <a:latin typeface="Arial"/>
            </a:endParaRPr>
          </a:p>
          <a:p>
            <a:pPr marL="216000" indent="-211680" algn="ctr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The</a:t>
            </a:r>
            <a:r>
              <a:rPr lang="en-US" sz="3200" b="0" strike="noStrike" spc="-1">
                <a:solidFill>
                  <a:srgbClr val="ED1C24"/>
                </a:solidFill>
                <a:latin typeface="Arial"/>
                <a:ea typeface="DejaVu Sans"/>
              </a:rPr>
              <a:t> </a:t>
            </a:r>
            <a:r>
              <a:rPr lang="en-US" sz="3200" b="1" strike="noStrike" spc="-1">
                <a:solidFill>
                  <a:srgbClr val="ED1C24"/>
                </a:solidFill>
                <a:latin typeface="Arial"/>
                <a:ea typeface="DejaVu Sans"/>
              </a:rPr>
              <a:t>accuracy</a:t>
            </a: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 in these papers is not high enough and could be improved.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</a:pPr>
            <a:endParaRPr lang="en-US" sz="3200" b="0" strike="noStrike" spc="-1">
              <a:latin typeface="Arial"/>
            </a:endParaRPr>
          </a:p>
        </p:txBody>
      </p:sp>
      <p:pic>
        <p:nvPicPr>
          <p:cNvPr id="239" name="Picture 170"/>
          <p:cNvPicPr/>
          <p:nvPr/>
        </p:nvPicPr>
        <p:blipFill>
          <a:blip r:embed="rId2"/>
          <a:stretch/>
        </p:blipFill>
        <p:spPr>
          <a:xfrm>
            <a:off x="7589520" y="91800"/>
            <a:ext cx="1554120" cy="1233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  <a:ea typeface="DejaVu Sans"/>
              </a:rPr>
              <a:t>Functional Requirement</a:t>
            </a:r>
            <a:endParaRPr lang="en-US" sz="4400" b="0" strike="noStrike" spc="-1">
              <a:latin typeface="Arial"/>
            </a:endParaRPr>
          </a:p>
        </p:txBody>
      </p:sp>
      <p:graphicFrame>
        <p:nvGraphicFramePr>
          <p:cNvPr id="241" name="Table 2"/>
          <p:cNvGraphicFramePr/>
          <p:nvPr/>
        </p:nvGraphicFramePr>
        <p:xfrm>
          <a:off x="628560" y="1376640"/>
          <a:ext cx="7886520" cy="5108400"/>
        </p:xfrm>
        <a:graphic>
          <a:graphicData uri="http://schemas.openxmlformats.org/drawingml/2006/table">
            <a:tbl>
              <a:tblPr/>
              <a:tblGrid>
                <a:gridCol w="2491200"/>
                <a:gridCol w="5395320"/>
              </a:tblGrid>
              <a:tr h="1115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User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8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343080" indent="-3423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AutoNum type="arabicPeriod"/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Login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 marL="343080" indent="-3423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AutoNum type="arabicPeriod"/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Sign Up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 marL="343080" indent="-3423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AutoNum type="arabicPeriod"/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Update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 marL="343080" indent="-3423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AutoNum type="arabicPeriod"/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Logout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 marL="343080" indent="-3423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AutoNum type="arabicPeriod"/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Rating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11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Messages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8EB4E3"/>
                    </a:solidFill>
                  </a:tcPr>
                </a:tc>
                <a:tc>
                  <a:txBody>
                    <a:bodyPr/>
                    <a:lstStyle/>
                    <a:p>
                      <a:pPr marL="343080" indent="-342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Send messages &amp; Receive messages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 marL="343080" indent="-342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Encrypt &amp; Decrypt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 marL="343080" indent="-342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Copy &amp; Paste message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8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</a:tr>
              <a:tr h="10378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Processing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8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6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Preprocessing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 marL="457200" indent="-456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Feature extraction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 marL="457200" indent="-456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Classification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8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1267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  <a:ea typeface="DejaVu Sans"/>
                        </a:rPr>
                        <a:t>System 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1737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800" b="0" strike="noStrike" spc="-1">
                        <a:latin typeface="Arial"/>
                      </a:endParaRPr>
                    </a:p>
                    <a:p>
                      <a:pPr marL="343080" indent="-342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Notify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 marL="343080" indent="-342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Result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 marL="343080" indent="-342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Upgrade Classifier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pic>
        <p:nvPicPr>
          <p:cNvPr id="242" name="Picture 170"/>
          <p:cNvPicPr/>
          <p:nvPr/>
        </p:nvPicPr>
        <p:blipFill>
          <a:blip r:embed="rId2"/>
          <a:stretch/>
        </p:blipFill>
        <p:spPr>
          <a:xfrm>
            <a:off x="7589520" y="91800"/>
            <a:ext cx="1554120" cy="1233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731520" y="346320"/>
            <a:ext cx="6022080" cy="1188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Non Functional Requirements</a:t>
            </a:r>
            <a:endParaRPr lang="en-US" sz="3600" b="0" strike="noStrike" spc="-1">
              <a:latin typeface="Arial"/>
            </a:endParaRPr>
          </a:p>
        </p:txBody>
      </p:sp>
      <p:grpSp>
        <p:nvGrpSpPr>
          <p:cNvPr id="244" name="Group 2"/>
          <p:cNvGrpSpPr/>
          <p:nvPr/>
        </p:nvGrpSpPr>
        <p:grpSpPr>
          <a:xfrm>
            <a:off x="-90360" y="1737360"/>
            <a:ext cx="3016080" cy="4132080"/>
            <a:chOff x="-90360" y="1737360"/>
            <a:chExt cx="3016080" cy="4132080"/>
          </a:xfrm>
        </p:grpSpPr>
        <p:sp>
          <p:nvSpPr>
            <p:cNvPr id="245" name="CustomShape 3"/>
            <p:cNvSpPr/>
            <p:nvPr/>
          </p:nvSpPr>
          <p:spPr>
            <a:xfrm>
              <a:off x="220320" y="1737360"/>
              <a:ext cx="1667520" cy="1991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46" name="Picture 2"/>
            <p:cNvPicPr/>
            <p:nvPr/>
          </p:nvPicPr>
          <p:blipFill>
            <a:blip r:embed="rId2"/>
            <a:stretch/>
          </p:blipFill>
          <p:spPr>
            <a:xfrm>
              <a:off x="608400" y="2204640"/>
              <a:ext cx="903240" cy="1071360"/>
            </a:xfrm>
            <a:prstGeom prst="rect">
              <a:avLst/>
            </a:prstGeom>
            <a:ln>
              <a:noFill/>
            </a:ln>
          </p:spPr>
        </p:pic>
        <p:sp>
          <p:nvSpPr>
            <p:cNvPr id="247" name="CustomShape 4"/>
            <p:cNvSpPr/>
            <p:nvPr/>
          </p:nvSpPr>
          <p:spPr>
            <a:xfrm flipH="1">
              <a:off x="1050480" y="4253400"/>
              <a:ext cx="3960" cy="841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4A7EBB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8" name="CustomShape 5"/>
            <p:cNvSpPr/>
            <p:nvPr/>
          </p:nvSpPr>
          <p:spPr>
            <a:xfrm>
              <a:off x="-90360" y="5229720"/>
              <a:ext cx="2312640" cy="639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4F81BD"/>
                  </a:solidFill>
                  <a:latin typeface="Calibri"/>
                  <a:ea typeface="DejaVu Sans"/>
                </a:rPr>
                <a:t>Have Encryption and Decryption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49" name="CustomShape 6"/>
            <p:cNvSpPr/>
            <p:nvPr/>
          </p:nvSpPr>
          <p:spPr>
            <a:xfrm>
              <a:off x="613080" y="3791880"/>
              <a:ext cx="2312640" cy="456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400" b="1" strike="noStrike" spc="-1">
                  <a:solidFill>
                    <a:srgbClr val="4F81BD"/>
                  </a:solidFill>
                  <a:latin typeface="Calibri"/>
                  <a:ea typeface="DejaVu Sans"/>
                </a:rPr>
                <a:t>Security</a:t>
              </a:r>
              <a:endParaRPr lang="en-US" sz="2400" b="0" strike="noStrike" spc="-1">
                <a:latin typeface="Arial"/>
              </a:endParaRPr>
            </a:p>
          </p:txBody>
        </p:sp>
      </p:grpSp>
      <p:grpSp>
        <p:nvGrpSpPr>
          <p:cNvPr id="250" name="Group 7"/>
          <p:cNvGrpSpPr/>
          <p:nvPr/>
        </p:nvGrpSpPr>
        <p:grpSpPr>
          <a:xfrm>
            <a:off x="3230640" y="1757520"/>
            <a:ext cx="2803680" cy="4318920"/>
            <a:chOff x="3230640" y="1757520"/>
            <a:chExt cx="2803680" cy="4318920"/>
          </a:xfrm>
        </p:grpSpPr>
        <p:sp>
          <p:nvSpPr>
            <p:cNvPr id="251" name="CustomShape 8"/>
            <p:cNvSpPr/>
            <p:nvPr/>
          </p:nvSpPr>
          <p:spPr>
            <a:xfrm>
              <a:off x="3435120" y="1757520"/>
              <a:ext cx="1693080" cy="1991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52" name="Picture 4"/>
            <p:cNvPicPr/>
            <p:nvPr/>
          </p:nvPicPr>
          <p:blipFill>
            <a:blip r:embed="rId3"/>
            <a:stretch/>
          </p:blipFill>
          <p:spPr>
            <a:xfrm>
              <a:off x="3853440" y="2253600"/>
              <a:ext cx="856080" cy="1014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53" name="CustomShape 9"/>
            <p:cNvSpPr/>
            <p:nvPr/>
          </p:nvSpPr>
          <p:spPr>
            <a:xfrm flipH="1">
              <a:off x="4339800" y="4417560"/>
              <a:ext cx="3960" cy="841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4A7EBB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4" name="CustomShape 10"/>
            <p:cNvSpPr/>
            <p:nvPr/>
          </p:nvSpPr>
          <p:spPr>
            <a:xfrm>
              <a:off x="3230640" y="5436720"/>
              <a:ext cx="2348280" cy="639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4F81BD"/>
                  </a:solidFill>
                  <a:latin typeface="Calibri"/>
                  <a:ea typeface="DejaVu Sans"/>
                </a:rPr>
                <a:t>Both Desktop and Android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55" name="CustomShape 11"/>
            <p:cNvSpPr/>
            <p:nvPr/>
          </p:nvSpPr>
          <p:spPr>
            <a:xfrm>
              <a:off x="3686040" y="3956040"/>
              <a:ext cx="2348280" cy="456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400" b="1" strike="noStrike" spc="-1">
                  <a:solidFill>
                    <a:srgbClr val="4F81BD"/>
                  </a:solidFill>
                  <a:latin typeface="Calibri"/>
                  <a:ea typeface="DejaVu Sans"/>
                </a:rPr>
                <a:t>Portability</a:t>
              </a:r>
              <a:endParaRPr lang="en-US" sz="2400" b="0" strike="noStrike" spc="-1">
                <a:latin typeface="Arial"/>
              </a:endParaRPr>
            </a:p>
          </p:txBody>
        </p:sp>
      </p:grpSp>
      <p:grpSp>
        <p:nvGrpSpPr>
          <p:cNvPr id="256" name="Group 12"/>
          <p:cNvGrpSpPr/>
          <p:nvPr/>
        </p:nvGrpSpPr>
        <p:grpSpPr>
          <a:xfrm>
            <a:off x="6309360" y="1743480"/>
            <a:ext cx="2999520" cy="3742560"/>
            <a:chOff x="6309360" y="1743480"/>
            <a:chExt cx="2999520" cy="3742560"/>
          </a:xfrm>
        </p:grpSpPr>
        <p:sp>
          <p:nvSpPr>
            <p:cNvPr id="257" name="CustomShape 13"/>
            <p:cNvSpPr/>
            <p:nvPr/>
          </p:nvSpPr>
          <p:spPr>
            <a:xfrm>
              <a:off x="6535080" y="1743480"/>
              <a:ext cx="1741320" cy="1991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58" name="Picture 6"/>
            <p:cNvPicPr/>
            <p:nvPr/>
          </p:nvPicPr>
          <p:blipFill>
            <a:blip r:embed="rId4"/>
            <a:stretch/>
          </p:blipFill>
          <p:spPr>
            <a:xfrm>
              <a:off x="7028640" y="2311200"/>
              <a:ext cx="753480" cy="870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59" name="CustomShape 14"/>
            <p:cNvSpPr/>
            <p:nvPr/>
          </p:nvSpPr>
          <p:spPr>
            <a:xfrm flipH="1">
              <a:off x="7465320" y="4201920"/>
              <a:ext cx="3960" cy="841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4A7EBB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0" name="CustomShape 15"/>
            <p:cNvSpPr/>
            <p:nvPr/>
          </p:nvSpPr>
          <p:spPr>
            <a:xfrm>
              <a:off x="6894360" y="5120640"/>
              <a:ext cx="2414520" cy="36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4F81BD"/>
                  </a:solidFill>
                  <a:latin typeface="Calibri"/>
                  <a:ea typeface="DejaVu Sans"/>
                </a:rPr>
                <a:t>Self Learning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1" name="CustomShape 16"/>
            <p:cNvSpPr/>
            <p:nvPr/>
          </p:nvSpPr>
          <p:spPr>
            <a:xfrm>
              <a:off x="6309360" y="3740400"/>
              <a:ext cx="2695680" cy="456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400" b="1" strike="noStrike" spc="-1">
                  <a:solidFill>
                    <a:srgbClr val="4F81BD"/>
                  </a:solidFill>
                  <a:latin typeface="Calibri"/>
                  <a:ea typeface="DejaVu Sans"/>
                </a:rPr>
                <a:t>Maintainability</a:t>
              </a:r>
              <a:endParaRPr lang="en-US" sz="2400" b="0" strike="noStrike" spc="-1">
                <a:latin typeface="Arial"/>
              </a:endParaRPr>
            </a:p>
          </p:txBody>
        </p:sp>
      </p:grpSp>
      <p:pic>
        <p:nvPicPr>
          <p:cNvPr id="262" name="Picture 170"/>
          <p:cNvPicPr/>
          <p:nvPr/>
        </p:nvPicPr>
        <p:blipFill>
          <a:blip r:embed="rId5"/>
          <a:stretch/>
        </p:blipFill>
        <p:spPr>
          <a:xfrm>
            <a:off x="7589520" y="91800"/>
            <a:ext cx="1554120" cy="1233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Picture 236"/>
          <p:cNvPicPr/>
          <p:nvPr/>
        </p:nvPicPr>
        <p:blipFill>
          <a:blip r:embed="rId2"/>
          <a:stretch/>
        </p:blipFill>
        <p:spPr>
          <a:xfrm>
            <a:off x="1266480" y="0"/>
            <a:ext cx="6590160" cy="6765840"/>
          </a:xfrm>
          <a:prstGeom prst="rect">
            <a:avLst/>
          </a:prstGeom>
          <a:ln>
            <a:noFill/>
          </a:ln>
        </p:spPr>
      </p:pic>
      <p:pic>
        <p:nvPicPr>
          <p:cNvPr id="264" name="Picture 170"/>
          <p:cNvPicPr/>
          <p:nvPr/>
        </p:nvPicPr>
        <p:blipFill>
          <a:blip r:embed="rId3"/>
          <a:stretch/>
        </p:blipFill>
        <p:spPr>
          <a:xfrm>
            <a:off x="7589520" y="91800"/>
            <a:ext cx="1554120" cy="1233000"/>
          </a:xfrm>
          <a:prstGeom prst="rect">
            <a:avLst/>
          </a:prstGeom>
          <a:ln>
            <a:noFill/>
          </a:ln>
        </p:spPr>
      </p:pic>
      <p:sp>
        <p:nvSpPr>
          <p:cNvPr id="265" name="CustomShape 1"/>
          <p:cNvSpPr/>
          <p:nvPr/>
        </p:nvSpPr>
        <p:spPr>
          <a:xfrm>
            <a:off x="2504520" y="304920"/>
            <a:ext cx="41144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  <a:ea typeface="DejaVu Sans"/>
              </a:rPr>
              <a:t>Context Diagram</a:t>
            </a: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Picture 237"/>
          <p:cNvPicPr/>
          <p:nvPr/>
        </p:nvPicPr>
        <p:blipFill>
          <a:blip r:embed="rId2"/>
          <a:stretch/>
        </p:blipFill>
        <p:spPr>
          <a:xfrm>
            <a:off x="0" y="0"/>
            <a:ext cx="2223000" cy="1975680"/>
          </a:xfrm>
          <a:prstGeom prst="rect">
            <a:avLst/>
          </a:prstGeom>
          <a:ln>
            <a:noFill/>
          </a:ln>
        </p:spPr>
      </p:pic>
      <p:sp>
        <p:nvSpPr>
          <p:cNvPr id="267" name="CustomShape 1"/>
          <p:cNvSpPr/>
          <p:nvPr/>
        </p:nvSpPr>
        <p:spPr>
          <a:xfrm>
            <a:off x="2194560" y="274320"/>
            <a:ext cx="6766200" cy="756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User Management:</a:t>
            </a:r>
            <a:r>
              <a:t/>
            </a:r>
            <a:br/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Responsible for the Management of the Users Roles</a:t>
            </a:r>
            <a:endParaRPr lang="en-US" sz="20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Pre-Processing:</a:t>
            </a:r>
            <a:r>
              <a:t/>
            </a:r>
            <a:br/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Limitization, Stemming,Tokenization, Word Correction</a:t>
            </a:r>
            <a:r>
              <a:t/>
            </a:r>
            <a:br/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Bing API for correction</a:t>
            </a:r>
            <a:endParaRPr lang="en-US" sz="20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Processing:</a:t>
            </a:r>
            <a:r>
              <a:t/>
            </a:r>
            <a:br/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(SVM , Random Forest, Naive Bayes)</a:t>
            </a:r>
            <a:endParaRPr lang="en-US" sz="20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Reports:</a:t>
            </a:r>
            <a:r>
              <a:t/>
            </a:r>
            <a:br/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Are automatically generated reports about the system </a:t>
            </a:r>
            <a:r>
              <a:t/>
            </a:r>
            <a:br/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overall the number of bully message detected , etc…</a:t>
            </a:r>
            <a:endParaRPr lang="en-US" sz="20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Learning:</a:t>
            </a:r>
            <a:r>
              <a:t/>
            </a:r>
            <a:br/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Self-Learning for the system based on the decision taken </a:t>
            </a:r>
            <a:r>
              <a:t/>
            </a:r>
            <a:br/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by the supervisor about the user rating</a:t>
            </a:r>
            <a:endParaRPr lang="en-US" sz="20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Notification:</a:t>
            </a:r>
            <a:r>
              <a:t/>
            </a:r>
            <a:br/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Notify the user about the new messages and bully</a:t>
            </a:r>
            <a:r>
              <a:t/>
            </a:r>
            <a:br/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messages received</a:t>
            </a:r>
            <a:endParaRPr lang="en-US" sz="20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Training:</a:t>
            </a:r>
            <a:r>
              <a:t/>
            </a:r>
            <a:br/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Train the model by data set or wrong classification</a:t>
            </a:r>
            <a:endParaRPr lang="en-US" sz="20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Messages:</a:t>
            </a:r>
            <a:r>
              <a:t/>
            </a:r>
            <a:br/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Receive messages from Twitter, Facebook , Whatsapp </a:t>
            </a:r>
            <a:r>
              <a:t/>
            </a:r>
            <a:br/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API 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68" name="Picture 170"/>
          <p:cNvPicPr/>
          <p:nvPr/>
        </p:nvPicPr>
        <p:blipFill>
          <a:blip r:embed="rId3"/>
          <a:stretch/>
        </p:blipFill>
        <p:spPr>
          <a:xfrm>
            <a:off x="7589520" y="91800"/>
            <a:ext cx="1554120" cy="1233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2745</TotalTime>
  <Words>166</Words>
  <Application>Microsoft Office PowerPoint</Application>
  <PresentationFormat>On-screen Show (4:3)</PresentationFormat>
  <Paragraphs>67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Zeyad</dc:creator>
  <dc:description/>
  <cp:lastModifiedBy>Ner</cp:lastModifiedBy>
  <cp:revision>46</cp:revision>
  <dcterms:created xsi:type="dcterms:W3CDTF">2018-11-12T18:05:06Z</dcterms:created>
  <dcterms:modified xsi:type="dcterms:W3CDTF">2018-12-04T20:50:18Z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18</vt:i4>
  </property>
</Properties>
</file>